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109BB6"/>
    <a:srgbClr val="929292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1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61A44-68F3-E2F4-0525-454D056E4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64BA19-5C85-AFA8-6EF0-0294B03154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E9CE40-D37A-DEBB-7D39-F3F4718CC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3DFAE3-FA7D-5CC0-FCB4-DCB1DF8F5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5CCA8-AE95-1212-0A7A-2FD030ADD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41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66351-DBE2-711D-AD62-B7A3FC7EB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D6258B-A8DE-EA52-EA3B-55C9733F53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E4E0AF-E3CB-B261-1A39-987E4F5D6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62752B-1CB6-88E5-7F73-40EABD2EA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EDA1E7-D750-D66F-0723-76A8F3366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01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17DB90-71C7-23D2-0852-C2859DDBD6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04364A-2CDC-A38A-C0FC-4CB9CB948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95559-31B2-30C5-6A70-F96BDD7F3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810A2-2871-F998-C40F-969807311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9E073-9F0C-B1DC-139C-1CF378C64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056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E873B4-3679-1570-83B5-721B164F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C1F4CD-6B2E-1466-BE5B-63D2E6CD4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B0D3D-EBDB-193F-2118-FB9E9274C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2041B-116C-5BB4-F8F4-298ED11F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1D019-B93D-D16B-6175-A636BC00B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18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E609-6EC2-137F-EFE2-1BFC952AF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F01E3-AA8E-F897-74E1-C4F1F7F4E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157C6-638E-59EB-997C-DB75EF8C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9FA05-7533-5306-1864-C58E279F6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88AE2-CFE8-2A62-8EB3-DD0640C62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4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3E0E0-0E0E-73D7-C299-CA2C7FCAF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61ED6B-19ED-6134-01CB-C04C98437B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F974A4-443B-FF9C-30A1-249DED4C17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C4E287-5A91-451C-ACEE-27C3B3FC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363ABC-E0E4-C22C-B8E8-4B9CAF86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AE6A70-5A9C-ECD9-7033-DF648B69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999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DE775-2A99-DDC2-1855-6CC60C3C7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EFAED-37FA-250E-44DD-C0415893CE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651146-B569-8850-3BE4-A0733C117F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51A65E-F20A-5FCA-B157-3AC602545D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D24CE9-F69B-93C9-2CA4-D6D33938A9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8771EE-618B-5F0A-C2AA-8E1030FFF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2A74B6-BA70-4B2D-87C0-F7C1A37A4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14FFC2-2221-E58F-9928-DE7875DD6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78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2F9D6-10D4-AA91-865C-FBAA7C0FE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E8ECE7-75E6-F196-4306-AE649FE75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3A3B20-DAE5-8E94-A207-2351CBB7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61B82-E0A5-0C64-3B89-9591FDC20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2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CD81A2E-E8CA-77BE-3A82-220E92F1F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E511A1-67E1-F29E-E239-344E32CB8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1DA7F3-5592-2C27-AB50-BEAC7B928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705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49920-3EC7-86CE-0A87-AA7185E52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60637-38FF-FBB5-C0EB-6CCB82B9DE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0EBF2E-C051-D2D4-07AE-78B10CA64E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E9D13-56BB-E86D-0987-A767CEBCA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4CDB70-7259-DA97-156D-D755B25B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01640E-74CF-FB11-C92F-C60ABFE9F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62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E295D-1FBD-63FB-AA8A-783885B24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B2548D-E4A0-DEF5-284B-C8358A2BD7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1DC8D-CFC3-9A08-949D-085BE90C9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FDAD40-7C8C-1B72-7F35-A5FCC9FE4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9A2DF8-5FD2-9A1B-39FD-2280718F0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1D91CE-7605-D396-4BDB-88B97E6A4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34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69647F-3CDE-D274-6F81-F1279AA5A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37ADE-46EA-23E9-A87B-7A857B782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65BB0-09EA-CF41-7813-5E1F0B4857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215983-9C0B-FE4B-ADC4-12DC64B53A14}" type="datetimeFigureOut">
              <a:rPr lang="en-US" smtClean="0"/>
              <a:t>7/6/2026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EDBCB-D67C-966A-70BC-E916FF2A6F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0F49D6-9500-944E-973B-780D411B28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04A064-AB6B-1545-B017-EBB62E5EB5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65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.search.yahoo.com/_ylt=AwrNOQ3q30tqaQIAE88PxQt.;_ylu=Y29sbwNiZjEEcG9zAzEEdnRpZAMEc2VjA3Ny/RV=2/RE=1784567019/RO=10/RU=https%3a%2f%2fwww.aaps.org%2fpharmsci%2fannual-meeting/RK=2/RS=IaHOo1jPXaVnzwOB_P3fhLFV4xU-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r.search.yahoo.com/_ylt=AwrNOQ3q30tqaQIAE88PxQt.;_ylu=Y29sbwNiZjEEcG9zAzEEdnRpZAMEc2VjA3Ny/RV=2/RE=1784567019/RO=10/RU=https%3a%2f%2fwww.aaps.org%2fpharmsci%2fannual-meeting/RK=2/RS=IaHOo1jPXaVnzwOB_P3fhLFV4xU-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6E456C80-0B13-548B-A66A-E217EC046F86}"/>
              </a:ext>
            </a:extLst>
          </p:cNvPr>
          <p:cNvSpPr/>
          <p:nvPr/>
        </p:nvSpPr>
        <p:spPr>
          <a:xfrm>
            <a:off x="0" y="4433777"/>
            <a:ext cx="2381693" cy="2424223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834CF85A-7FD4-E9F3-3D79-E49CF6C6A0FC}"/>
              </a:ext>
            </a:extLst>
          </p:cNvPr>
          <p:cNvSpPr/>
          <p:nvPr/>
        </p:nvSpPr>
        <p:spPr>
          <a:xfrm rot="8074783">
            <a:off x="3287404" y="5155655"/>
            <a:ext cx="3358350" cy="3404688"/>
          </a:xfrm>
          <a:prstGeom prst="rt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iagonal Stripe 28">
            <a:extLst>
              <a:ext uri="{FF2B5EF4-FFF2-40B4-BE49-F238E27FC236}">
                <a16:creationId xmlns:a16="http://schemas.microsoft.com/office/drawing/2014/main" id="{94C642C2-59BF-E398-2B5D-E478FBD99ED1}"/>
              </a:ext>
            </a:extLst>
          </p:cNvPr>
          <p:cNvSpPr/>
          <p:nvPr/>
        </p:nvSpPr>
        <p:spPr>
          <a:xfrm rot="16200000">
            <a:off x="118363" y="536943"/>
            <a:ext cx="3537835" cy="3774560"/>
          </a:xfrm>
          <a:prstGeom prst="diagStripe">
            <a:avLst/>
          </a:prstGeom>
          <a:solidFill>
            <a:srgbClr val="109BB6"/>
          </a:solidFill>
          <a:ln>
            <a:solidFill>
              <a:srgbClr val="109B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5D18B5-A840-9E89-BAD1-D4414ACA2DA6}"/>
              </a:ext>
            </a:extLst>
          </p:cNvPr>
          <p:cNvSpPr txBox="1"/>
          <p:nvPr/>
        </p:nvSpPr>
        <p:spPr>
          <a:xfrm>
            <a:off x="5215309" y="-24465"/>
            <a:ext cx="610308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dirty="0">
                <a:solidFill>
                  <a:srgbClr val="3333FF"/>
                </a:solidFill>
                <a:effectLst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 Annual Gala Dinner Meeting</a:t>
            </a:r>
          </a:p>
          <a:p>
            <a:endParaRPr lang="en-US" sz="3200" dirty="0">
              <a:solidFill>
                <a:srgbClr val="3333FF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D92A70-93A3-7D01-7526-DAB1A74AAA95}"/>
              </a:ext>
            </a:extLst>
          </p:cNvPr>
          <p:cNvSpPr txBox="1"/>
          <p:nvPr/>
        </p:nvSpPr>
        <p:spPr>
          <a:xfrm>
            <a:off x="5211271" y="443857"/>
            <a:ext cx="576129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 </a:t>
            </a:r>
            <a:r>
              <a:rPr lang="en-US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conjunction with </a:t>
            </a:r>
            <a:r>
              <a:rPr lang="en-US" b="1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AAPS 2026 Pharm </a:t>
            </a:r>
            <a:r>
              <a:rPr lang="en-US" b="1" u="sng" dirty="0" err="1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</a:t>
            </a:r>
            <a:r>
              <a:rPr lang="en-US" b="1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360</a:t>
            </a:r>
            <a:endParaRPr lang="en-US" b="1" u="sng" dirty="0">
              <a:solidFill>
                <a:srgbClr val="3333FF"/>
              </a:solidFill>
              <a:latin typeface="Monotype Corsiva" panose="03010101010201010101" pitchFamily="66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 October 27, </a:t>
            </a:r>
            <a:r>
              <a:rPr lang="en-US" sz="1800" b="0" i="0" u="none" strike="noStrike" dirty="0">
                <a:solidFill>
                  <a:srgbClr val="3333CC"/>
                </a:solidFill>
                <a:effectLst/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2026 @ 5:30 pm to 9:30</a:t>
            </a:r>
          </a:p>
          <a:p>
            <a:r>
              <a:rPr lang="en-US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 Nirvana Restaurant, 4308 Magazine Street, </a:t>
            </a:r>
          </a:p>
          <a:p>
            <a:r>
              <a:rPr lang="en-US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 New Orleans.</a:t>
            </a:r>
            <a:br>
              <a:rPr lang="en-US" dirty="0"/>
            </a:br>
            <a:endParaRPr lang="en-US" dirty="0"/>
          </a:p>
        </p:txBody>
      </p:sp>
      <p:sp>
        <p:nvSpPr>
          <p:cNvPr id="37" name="Minus 36">
            <a:extLst>
              <a:ext uri="{FF2B5EF4-FFF2-40B4-BE49-F238E27FC236}">
                <a16:creationId xmlns:a16="http://schemas.microsoft.com/office/drawing/2014/main" id="{C1013F18-10E0-34F0-74F0-CF1055B91FC9}"/>
              </a:ext>
            </a:extLst>
          </p:cNvPr>
          <p:cNvSpPr/>
          <p:nvPr/>
        </p:nvSpPr>
        <p:spPr>
          <a:xfrm>
            <a:off x="5198032" y="2802964"/>
            <a:ext cx="2264735" cy="519432"/>
          </a:xfrm>
          <a:prstGeom prst="mathMinus">
            <a:avLst/>
          </a:prstGeom>
          <a:solidFill>
            <a:schemeClr val="accent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478DA8-87BC-1CF2-9C61-50C97997B167}"/>
              </a:ext>
            </a:extLst>
          </p:cNvPr>
          <p:cNvSpPr txBox="1"/>
          <p:nvPr/>
        </p:nvSpPr>
        <p:spPr>
          <a:xfrm>
            <a:off x="7152668" y="5137476"/>
            <a:ext cx="4176182" cy="10449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i="0" u="none" strike="noStrike" dirty="0">
                <a:solidFill>
                  <a:srgbClr val="3333CC"/>
                </a:solidFill>
                <a:effectLst/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Guest of Honor: </a:t>
            </a:r>
            <a:r>
              <a:rPr lang="en-US" sz="1500" i="0" u="none" strike="noStrike" dirty="0">
                <a:solidFill>
                  <a:srgbClr val="3333CC"/>
                </a:solidFill>
                <a:effectLst/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Prof.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Leslie Z. Benet, Ph.D. </a:t>
            </a:r>
            <a:endParaRPr lang="en-US" sz="1400" b="0" i="0" u="none" strike="noStrike" dirty="0">
              <a:solidFill>
                <a:srgbClr val="3333CC"/>
              </a:solidFill>
              <a:effectLst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Chair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Dept. of Biopharmaceutical Sciences, USCF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Founder  &amp; First President AAPS.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F9B255E-7222-67D5-0699-6AA824CFAC9D}"/>
              </a:ext>
            </a:extLst>
          </p:cNvPr>
          <p:cNvSpPr/>
          <p:nvPr/>
        </p:nvSpPr>
        <p:spPr>
          <a:xfrm rot="18964833">
            <a:off x="2122174" y="3538641"/>
            <a:ext cx="1416877" cy="143761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9D7E47B-1ECB-91EA-BC55-EC9050182A6A}"/>
              </a:ext>
            </a:extLst>
          </p:cNvPr>
          <p:cNvSpPr txBox="1"/>
          <p:nvPr/>
        </p:nvSpPr>
        <p:spPr>
          <a:xfrm>
            <a:off x="2887256" y="5137476"/>
            <a:ext cx="3385876" cy="1051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500" b="1" i="0" u="none" strike="noStrike" dirty="0">
                <a:solidFill>
                  <a:srgbClr val="3333CC"/>
                </a:solidFill>
                <a:effectLst/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Chief Guest: </a:t>
            </a:r>
            <a:r>
              <a:rPr lang="en-US" sz="1400" b="0" i="0" u="none" strike="noStrike" dirty="0">
                <a:solidFill>
                  <a:srgbClr val="3333CC"/>
                </a:solidFill>
                <a:effectLst/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Mr. Ketan Mehta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Founder &amp; CEO</a:t>
            </a:r>
          </a:p>
          <a:p>
            <a:pPr>
              <a:lnSpc>
                <a:spcPct val="150000"/>
              </a:lnSpc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Tris Pharma Inc, New Jersey.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7647C-8C29-A04E-7E9A-DAE4292AB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3553" y="1858461"/>
            <a:ext cx="2609717" cy="3279016"/>
          </a:xfrm>
          <a:prstGeom prst="rect">
            <a:avLst/>
          </a:prstGeom>
        </p:spPr>
      </p:pic>
      <p:pic>
        <p:nvPicPr>
          <p:cNvPr id="2054" name="Picture 6" descr="Ketan Mehta, Founder and CEO">
            <a:extLst>
              <a:ext uri="{FF2B5EF4-FFF2-40B4-BE49-F238E27FC236}">
                <a16:creationId xmlns:a16="http://schemas.microsoft.com/office/drawing/2014/main" id="{02E72A24-F0CE-7FBE-D6AA-8FE67B5AB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529" y="1870787"/>
            <a:ext cx="2609717" cy="325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D5F642-7EBE-5E8F-C110-CE61BD2BCAA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50" y="65259"/>
            <a:ext cx="9276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FE400-8717-8A4E-5825-966282C81A53}"/>
              </a:ext>
            </a:extLst>
          </p:cNvPr>
          <p:cNvSpPr txBox="1"/>
          <p:nvPr/>
        </p:nvSpPr>
        <p:spPr>
          <a:xfrm>
            <a:off x="-228695" y="60005"/>
            <a:ext cx="65018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>
                <a:ln w="9525" cap="flat" cmpd="sng" algn="ctr">
                  <a:solidFill>
                    <a:srgbClr val="333399"/>
                  </a:solidFill>
                  <a:prstDash val="solid"/>
                  <a:round/>
                </a:ln>
                <a:solidFill>
                  <a:srgbClr val="333399"/>
                </a:solidFill>
                <a:effectLst>
                  <a:outerShdw dist="45847" dir="2021404" algn="ctr" rotWithShape="0">
                    <a:srgbClr val="C0C0C0"/>
                  </a:outerShdw>
                </a:effectLst>
                <a:uLnTx/>
                <a:uFillTx/>
                <a:latin typeface="Monotype Corsiva" panose="03010101010201010101" pitchFamily="66" charset="0"/>
                <a:ea typeface="Times New Roman" panose="02020603050405020304" pitchFamily="18" charset="0"/>
                <a:cs typeface="+mn-cs"/>
              </a:rPr>
              <a:t>           American Association of Indian Pharmaceutical Scientists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 err="1">
                <a:ln w="9525" cap="flat" cmpd="sng" algn="ctr">
                  <a:solidFill>
                    <a:srgbClr val="333399"/>
                  </a:solidFill>
                  <a:prstDash val="solid"/>
                  <a:round/>
                </a:ln>
                <a:solidFill>
                  <a:srgbClr val="333399"/>
                </a:solidFill>
                <a:effectLst>
                  <a:outerShdw dist="45847" dir="2021404" algn="ctr" rotWithShape="0">
                    <a:srgbClr val="C0C0C0"/>
                  </a:outerShdw>
                </a:effectLst>
                <a:uLnTx/>
                <a:uFillTx/>
                <a:latin typeface="Monotype Corsiva" panose="03010101010201010101" pitchFamily="66" charset="0"/>
                <a:ea typeface="Times New Roman" panose="02020603050405020304" pitchFamily="18" charset="0"/>
                <a:cs typeface="+mn-cs"/>
              </a:rPr>
              <a:t>AAiPS</a:t>
            </a:r>
            <a:endParaRPr kumimoji="0" lang="en-US" b="1" i="1" u="none" strike="noStrike" kern="1200" cap="none" spc="0" normalizeH="0" baseline="0" noProof="0" dirty="0">
              <a:ln w="9525" cap="flat" cmpd="sng" algn="ctr">
                <a:solidFill>
                  <a:srgbClr val="333399"/>
                </a:solidFill>
                <a:prstDash val="solid"/>
                <a:round/>
              </a:ln>
              <a:solidFill>
                <a:srgbClr val="333399"/>
              </a:solidFill>
              <a:effectLst>
                <a:outerShdw dist="45847" dir="2021404" algn="ctr" rotWithShape="0">
                  <a:srgbClr val="C0C0C0"/>
                </a:outerShdw>
              </a:effectLst>
              <a:uLnTx/>
              <a:uFillTx/>
              <a:latin typeface="Monotype Corsiva" panose="03010101010201010101" pitchFamily="66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b="1" i="1" u="none" strike="noStrike" kern="1200" cap="none" spc="0" normalizeH="0" baseline="0" noProof="0" dirty="0">
              <a:ln w="9525" cap="flat" cmpd="sng" algn="ctr">
                <a:solidFill>
                  <a:srgbClr val="333399"/>
                </a:solidFill>
                <a:prstDash val="solid"/>
                <a:round/>
              </a:ln>
              <a:solidFill>
                <a:srgbClr val="333399"/>
              </a:solidFill>
              <a:effectLst>
                <a:outerShdw dist="45847" dir="2021404" algn="ctr" rotWithShape="0">
                  <a:srgbClr val="C0C0C0"/>
                </a:outerShdw>
              </a:effectLst>
              <a:uLnTx/>
              <a:uFillTx/>
              <a:latin typeface="Monotype Corsiva" panose="03010101010201010101" pitchFamily="66" charset="0"/>
              <a:ea typeface="Times New Roman" panose="020206030504050203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1420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3E596-A1E5-7E03-039C-FF41DA4A9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ght Triangle 19">
            <a:extLst>
              <a:ext uri="{FF2B5EF4-FFF2-40B4-BE49-F238E27FC236}">
                <a16:creationId xmlns:a16="http://schemas.microsoft.com/office/drawing/2014/main" id="{9B9B4705-C9CB-FC7F-A679-68C6A0E76AC0}"/>
              </a:ext>
            </a:extLst>
          </p:cNvPr>
          <p:cNvSpPr/>
          <p:nvPr/>
        </p:nvSpPr>
        <p:spPr>
          <a:xfrm>
            <a:off x="0" y="4433777"/>
            <a:ext cx="2381693" cy="2424223"/>
          </a:xfrm>
          <a:prstGeom prst="rtTriangle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911595DC-BB69-7C66-36AE-C42C59DFBE78}"/>
              </a:ext>
            </a:extLst>
          </p:cNvPr>
          <p:cNvSpPr/>
          <p:nvPr/>
        </p:nvSpPr>
        <p:spPr>
          <a:xfrm rot="8074783">
            <a:off x="3287404" y="5155655"/>
            <a:ext cx="3358350" cy="3404688"/>
          </a:xfrm>
          <a:prstGeom prst="rtTriangl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Diagonal Stripe 28">
            <a:extLst>
              <a:ext uri="{FF2B5EF4-FFF2-40B4-BE49-F238E27FC236}">
                <a16:creationId xmlns:a16="http://schemas.microsoft.com/office/drawing/2014/main" id="{EC3BD00C-194E-73E5-DC00-BFDD855D60BA}"/>
              </a:ext>
            </a:extLst>
          </p:cNvPr>
          <p:cNvSpPr/>
          <p:nvPr/>
        </p:nvSpPr>
        <p:spPr>
          <a:xfrm rot="16200000">
            <a:off x="-55770" y="1334486"/>
            <a:ext cx="3188373" cy="3076832"/>
          </a:xfrm>
          <a:prstGeom prst="diagStripe">
            <a:avLst/>
          </a:prstGeom>
          <a:solidFill>
            <a:srgbClr val="109BB6"/>
          </a:solidFill>
          <a:ln>
            <a:solidFill>
              <a:srgbClr val="109B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563754-C421-9021-5122-D6DE20F67B39}"/>
              </a:ext>
            </a:extLst>
          </p:cNvPr>
          <p:cNvSpPr txBox="1"/>
          <p:nvPr/>
        </p:nvSpPr>
        <p:spPr>
          <a:xfrm>
            <a:off x="5605847" y="128994"/>
            <a:ext cx="61030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3333FF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   Annual Gala Dinner Meeting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39199F-03C0-4CA4-88A4-F6865C66D6B6}"/>
              </a:ext>
            </a:extLst>
          </p:cNvPr>
          <p:cNvSpPr txBox="1"/>
          <p:nvPr/>
        </p:nvSpPr>
        <p:spPr>
          <a:xfrm>
            <a:off x="5605847" y="605298"/>
            <a:ext cx="61030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</a:t>
            </a:r>
            <a:r>
              <a:rPr lang="en-US" sz="1600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 conjunction with </a:t>
            </a:r>
            <a:r>
              <a:rPr lang="en-US" sz="1600" b="1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AAPS 2026 Pharm </a:t>
            </a:r>
            <a:r>
              <a:rPr lang="en-US" sz="1600" b="1" u="sng" dirty="0" err="1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SCi</a:t>
            </a:r>
            <a:r>
              <a:rPr lang="en-US" sz="1600" b="1" u="sng" dirty="0">
                <a:solidFill>
                  <a:srgbClr val="3333FF"/>
                </a:solidFill>
                <a:latin typeface="Monotype Corsiva" panose="03010101010201010101" pitchFamily="66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360</a:t>
            </a:r>
            <a:endParaRPr lang="en-US" sz="1600" dirty="0">
              <a:solidFill>
                <a:srgbClr val="3333CC"/>
              </a:solidFill>
              <a:latin typeface="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October 27, 2026 @ 5:30 pm to 9:30</a:t>
            </a:r>
          </a:p>
          <a:p>
            <a:r>
              <a:rPr lang="en-US" sz="1600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Nirvana Restaurant, 4308 Magazine Street, </a:t>
            </a:r>
          </a:p>
          <a:p>
            <a:r>
              <a:rPr lang="en-US" sz="1600" dirty="0">
                <a:solidFill>
                  <a:srgbClr val="3333CC"/>
                </a:solidFill>
                <a:latin typeface=""/>
                <a:ea typeface="Tahoma" panose="020B0604030504040204" pitchFamily="34" charset="0"/>
                <a:cs typeface="Times New Roman" panose="02020603050405020304" pitchFamily="18" charset="0"/>
              </a:rPr>
              <a:t>       New Orleans.</a:t>
            </a:r>
            <a:br>
              <a:rPr lang="en-US" sz="1600" dirty="0"/>
            </a:br>
            <a:endParaRPr lang="en-US" sz="16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AA511F-B898-F315-E2E5-70834270CE3E}"/>
              </a:ext>
            </a:extLst>
          </p:cNvPr>
          <p:cNvSpPr/>
          <p:nvPr/>
        </p:nvSpPr>
        <p:spPr>
          <a:xfrm>
            <a:off x="1290083" y="1991152"/>
            <a:ext cx="9611833" cy="43307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kern="100" dirty="0">
                <a:solidFill>
                  <a:srgbClr val="002060"/>
                </a:solidFill>
                <a:effectLst/>
                <a:latin typeface=""/>
                <a:ea typeface="Franklin Gothic Book" panose="020B0503020102020204" pitchFamily="34" charset="0"/>
                <a:cs typeface="Franklin Gothic Book" panose="020B0503020102020204" pitchFamily="34" charset="0"/>
              </a:rPr>
              <a:t>Register online to reserve your spot today</a:t>
            </a:r>
            <a:r>
              <a:rPr lang="en-US" sz="2400" kern="100" dirty="0">
                <a:solidFill>
                  <a:srgbClr val="002060"/>
                </a:solidFill>
                <a:latin typeface=""/>
                <a:ea typeface="Franklin Gothic Book" panose="020B0503020102020204" pitchFamily="34" charset="0"/>
                <a:cs typeface="Franklin Gothic Book" panose="020B0503020102020204" pitchFamily="34" charset="0"/>
              </a:rPr>
              <a:t> @aaips.org</a:t>
            </a:r>
            <a:r>
              <a:rPr lang="en-US" sz="2400" kern="100" dirty="0">
                <a:solidFill>
                  <a:srgbClr val="002060"/>
                </a:solidFill>
                <a:effectLst/>
                <a:latin typeface=""/>
                <a:ea typeface="Franklin Gothic Book" panose="020B0503020102020204" pitchFamily="34" charset="0"/>
                <a:cs typeface="Franklin Gothic Book" panose="020B0503020102020204" pitchFamily="34" charset="0"/>
              </a:rPr>
              <a:t> </a:t>
            </a:r>
            <a:endParaRPr lang="en-US" sz="2400" kern="100" dirty="0">
              <a:effectLst/>
              <a:latin typeface="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278A2FA-9DDB-CB0E-9F7E-81FF60D7B3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544665" cy="544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A66B3B-7ED8-CE46-1388-923209C00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855" y="2969779"/>
            <a:ext cx="8046717" cy="38882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8F5D30-62B0-0BC5-EDB0-370D69B0B83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8" y="205941"/>
            <a:ext cx="92900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6A72571-A484-6FC5-EE98-AEBA16478340}"/>
              </a:ext>
            </a:extLst>
          </p:cNvPr>
          <p:cNvSpPr txBox="1"/>
          <p:nvPr/>
        </p:nvSpPr>
        <p:spPr>
          <a:xfrm>
            <a:off x="895927" y="205941"/>
            <a:ext cx="49691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b="1" i="1" dirty="0">
                <a:ln w="9525" cap="flat" cmpd="sng" algn="ctr">
                  <a:solidFill>
                    <a:srgbClr val="333399"/>
                  </a:solidFill>
                  <a:prstDash val="solid"/>
                  <a:round/>
                </a:ln>
                <a:solidFill>
                  <a:srgbClr val="333399"/>
                </a:solidFill>
                <a:effectLst>
                  <a:outerShdw dist="45847" dir="2021404" algn="ctr" rotWithShape="0">
                    <a:srgbClr val="C0C0C0"/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American Association of Indian Pharmaceutical Scientists</a:t>
            </a:r>
          </a:p>
          <a:p>
            <a:pPr lvl="0" algn="ctr">
              <a:defRPr/>
            </a:pPr>
            <a:r>
              <a:rPr lang="en-US" b="1" i="1" dirty="0">
                <a:ln w="9525" cap="flat" cmpd="sng" algn="ctr">
                  <a:solidFill>
                    <a:srgbClr val="333399"/>
                  </a:solidFill>
                  <a:prstDash val="solid"/>
                  <a:round/>
                </a:ln>
                <a:solidFill>
                  <a:srgbClr val="333399"/>
                </a:solidFill>
                <a:effectLst>
                  <a:outerShdw dist="45847" dir="2021404" algn="ctr" rotWithShape="0">
                    <a:srgbClr val="C0C0C0"/>
                  </a:outerShdw>
                </a:effectLst>
                <a:latin typeface="Monotype Corsiva" panose="03010101010201010101" pitchFamily="66" charset="0"/>
                <a:ea typeface="Times New Roman" panose="02020603050405020304" pitchFamily="18" charset="0"/>
              </a:rPr>
              <a:t>AAiPS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4908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1244</TotalTime>
  <Words>146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Monotype Corsiva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Devyani Bhosale</dc:creator>
  <cp:lastModifiedBy>Vijai Kumar</cp:lastModifiedBy>
  <cp:revision>11</cp:revision>
  <dcterms:created xsi:type="dcterms:W3CDTF">2025-10-29T17:29:20Z</dcterms:created>
  <dcterms:modified xsi:type="dcterms:W3CDTF">2026-07-06T17:52:28Z</dcterms:modified>
</cp:coreProperties>
</file>